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6" r:id="rId3"/>
    <p:sldId id="286" r:id="rId4"/>
    <p:sldId id="287" r:id="rId5"/>
    <p:sldId id="288" r:id="rId6"/>
    <p:sldId id="289" r:id="rId7"/>
    <p:sldId id="282" r:id="rId8"/>
    <p:sldId id="290" r:id="rId9"/>
    <p:sldId id="340" r:id="rId10"/>
    <p:sldId id="291" r:id="rId11"/>
    <p:sldId id="292" r:id="rId12"/>
    <p:sldId id="263" r:id="rId13"/>
    <p:sldId id="293" r:id="rId14"/>
    <p:sldId id="294" r:id="rId15"/>
    <p:sldId id="295" r:id="rId16"/>
    <p:sldId id="296" r:id="rId17"/>
    <p:sldId id="297" r:id="rId18"/>
    <p:sldId id="298" r:id="rId19"/>
    <p:sldId id="300" r:id="rId20"/>
    <p:sldId id="299" r:id="rId21"/>
    <p:sldId id="301" r:id="rId22"/>
    <p:sldId id="302" r:id="rId23"/>
    <p:sldId id="304" r:id="rId24"/>
    <p:sldId id="305" r:id="rId25"/>
    <p:sldId id="306" r:id="rId26"/>
    <p:sldId id="307" r:id="rId27"/>
    <p:sldId id="308" r:id="rId28"/>
    <p:sldId id="310" r:id="rId29"/>
    <p:sldId id="283" r:id="rId30"/>
    <p:sldId id="309" r:id="rId31"/>
    <p:sldId id="338" r:id="rId32"/>
    <p:sldId id="341" r:id="rId33"/>
    <p:sldId id="343" r:id="rId34"/>
    <p:sldId id="285" r:id="rId35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459" autoAdjust="0"/>
    <p:restoredTop sz="96630" autoAdjust="0"/>
  </p:normalViewPr>
  <p:slideViewPr>
    <p:cSldViewPr snapToGrid="0">
      <p:cViewPr varScale="1">
        <p:scale>
          <a:sx n="89" d="100"/>
          <a:sy n="89" d="100"/>
        </p:scale>
        <p:origin x="96" y="846"/>
      </p:cViewPr>
      <p:guideLst/>
    </p:cSldViewPr>
  </p:slideViewPr>
  <p:outlineViewPr>
    <p:cViewPr>
      <p:scale>
        <a:sx n="33" d="100"/>
        <a:sy n="33" d="100"/>
      </p:scale>
      <p:origin x="0" y="-30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296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EF7C01E-2DBF-4391-9AAB-E0CE3308A8BE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0587E2-9FB9-48F8-BC10-35373A6AE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11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19BDEB3-E838-42C1-B2B6-39817BFE8A3E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8B9212-4290-4B9D-AD7B-23F69571B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56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– </a:t>
            </a:r>
          </a:p>
          <a:p>
            <a:r>
              <a:rPr lang="en-US" dirty="0"/>
              <a:t>- Thanks to Pat</a:t>
            </a:r>
            <a:r>
              <a:rPr lang="en-US" baseline="0" dirty="0"/>
              <a:t> James, President of </a:t>
            </a:r>
            <a:r>
              <a:rPr lang="en-US" dirty="0"/>
              <a:t>OB Historical</a:t>
            </a:r>
            <a:r>
              <a:rPr lang="en-US" baseline="0" dirty="0"/>
              <a:t> Society for the opportunity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B9212-4290-4B9D-AD7B-23F69571B4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90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B9212-4290-4B9D-AD7B-23F69571B4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6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4F36-C2F4-491C-A408-C0B63E71388B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3EA4E-E677-402E-B110-A21818DAD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5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4F36-C2F4-491C-A408-C0B63E71388B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3EA4E-E677-402E-B110-A21818DAD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66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4F36-C2F4-491C-A408-C0B63E71388B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3EA4E-E677-402E-B110-A21818DAD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24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4F36-C2F4-491C-A408-C0B63E71388B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3EA4E-E677-402E-B110-A21818DAD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8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4F36-C2F4-491C-A408-C0B63E71388B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3EA4E-E677-402E-B110-A21818DAD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53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4F36-C2F4-491C-A408-C0B63E71388B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3EA4E-E677-402E-B110-A21818DAD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2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4F36-C2F4-491C-A408-C0B63E71388B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3EA4E-E677-402E-B110-A21818DAD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00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4F36-C2F4-491C-A408-C0B63E71388B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3EA4E-E677-402E-B110-A21818DAD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6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4F36-C2F4-491C-A408-C0B63E71388B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3EA4E-E677-402E-B110-A21818DAD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4F36-C2F4-491C-A408-C0B63E71388B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3EA4E-E677-402E-B110-A21818DAD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4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4F36-C2F4-491C-A408-C0B63E71388B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3EA4E-E677-402E-B110-A21818DAD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41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A4F36-C2F4-491C-A408-C0B63E71388B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3EA4E-E677-402E-B110-A21818DAD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513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1.jpg"/><Relationship Id="rId5" Type="http://schemas.openxmlformats.org/officeDocument/2006/relationships/image" Target="../media/image80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20"/>
          <a:stretch/>
        </p:blipFill>
        <p:spPr>
          <a:xfrm>
            <a:off x="20" y="-199167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029" y="4956982"/>
            <a:ext cx="7031693" cy="1475293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 dirty="0"/>
              <a:t>The Making of</a:t>
            </a:r>
            <a:br>
              <a:rPr lang="en-US" sz="4400" dirty="0"/>
            </a:br>
            <a:r>
              <a:rPr lang="en-US" sz="4400" dirty="0"/>
              <a:t>The Ocean Beach Fishing Pier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8735" y="4511040"/>
            <a:ext cx="3474720" cy="2206631"/>
          </a:xfrm>
        </p:spPr>
        <p:txBody>
          <a:bodyPr anchor="ctr">
            <a:normAutofit fontScale="92500" lnSpcReduction="1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Presented by: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The Ocean Beach Historical Society – July 21,  2016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Presenter: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Ralph Teyssier, S.E.</a:t>
            </a:r>
          </a:p>
        </p:txBody>
      </p:sp>
    </p:spTree>
    <p:extLst>
      <p:ext uri="{BB962C8B-B14F-4D97-AF65-F5344CB8AC3E}">
        <p14:creationId xmlns:p14="http://schemas.microsoft.com/office/powerpoint/2010/main" val="2088447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Engineering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dirty="0"/>
              <a:t>Pier </a:t>
            </a:r>
            <a:br>
              <a:rPr lang="en-US" dirty="0"/>
            </a:br>
            <a:r>
              <a:rPr lang="en-US" dirty="0"/>
              <a:t>Deck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21" y="279810"/>
            <a:ext cx="3693475" cy="37105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87" y="279811"/>
            <a:ext cx="3722956" cy="3710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46" y="4259492"/>
            <a:ext cx="9803892" cy="23804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47" y="1833356"/>
            <a:ext cx="3236360" cy="22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81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27" y="877271"/>
            <a:ext cx="6630053" cy="45827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dirty="0"/>
              <a:t>Construction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11" y="2790356"/>
            <a:ext cx="6522720" cy="38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6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0.21562 -0.22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1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-0.31315 0.0085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4" y="41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1512" y="255359"/>
            <a:ext cx="10515600" cy="1325563"/>
          </a:xfrm>
        </p:spPr>
        <p:txBody>
          <a:bodyPr/>
          <a:lstStyle/>
          <a:p>
            <a:r>
              <a:rPr lang="en-US" dirty="0"/>
              <a:t>Construction – </a:t>
            </a:r>
            <a:br>
              <a:rPr lang="en-US" dirty="0"/>
            </a:br>
            <a:r>
              <a:rPr lang="en-US" dirty="0"/>
              <a:t>Alignment and Tolerances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Pier alignment and tolerances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314" y="365125"/>
            <a:ext cx="3491103" cy="5985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073" y="2949009"/>
            <a:ext cx="2066925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88" y="2315030"/>
            <a:ext cx="3026569" cy="4035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Construction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-0.15899 0.3810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19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-0.15899 -0.3201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Contractor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83" y="1742307"/>
            <a:ext cx="3881068" cy="1528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372" y="328097"/>
            <a:ext cx="2187018" cy="34020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18" y="4057700"/>
            <a:ext cx="3748143" cy="24987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46" y="1125366"/>
            <a:ext cx="3407537" cy="22185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83" y="3410139"/>
            <a:ext cx="4471416" cy="314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22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Crew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22" y="2500603"/>
            <a:ext cx="5566004" cy="3799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662" y="230912"/>
            <a:ext cx="5266680" cy="3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18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670914" cy="1325563"/>
          </a:xfrm>
        </p:spPr>
        <p:txBody>
          <a:bodyPr>
            <a:normAutofit/>
          </a:bodyPr>
          <a:lstStyle/>
          <a:p>
            <a:r>
              <a:rPr lang="en-US" dirty="0"/>
              <a:t>The Equipment, Tools </a:t>
            </a:r>
            <a:br>
              <a:rPr lang="en-US" dirty="0"/>
            </a:br>
            <a:r>
              <a:rPr lang="en-US" dirty="0"/>
              <a:t>&amp; Construction Sequencing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60" y="1630756"/>
            <a:ext cx="8168334" cy="48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66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The Equipment &amp; Tools -</a:t>
            </a:r>
            <a:br>
              <a:rPr lang="en-US" sz="3200" dirty="0"/>
            </a:br>
            <a:r>
              <a:rPr lang="en-US" dirty="0"/>
              <a:t>The Crane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89" y="1843885"/>
            <a:ext cx="4529683" cy="4663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48" y="559838"/>
            <a:ext cx="5033422" cy="505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0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The Equipment &amp; Tools -</a:t>
            </a:r>
            <a:br>
              <a:rPr lang="en-US" sz="3200" dirty="0"/>
            </a:br>
            <a:r>
              <a:rPr lang="en-US" dirty="0"/>
              <a:t>Drill Rig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06" y="1864866"/>
            <a:ext cx="4303046" cy="4670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09" y="209760"/>
            <a:ext cx="5181090" cy="517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21979 0.097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2.5E-6 -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The Equipment &amp; Tools -</a:t>
            </a:r>
            <a:br>
              <a:rPr lang="en-US" sz="3200" dirty="0"/>
            </a:br>
            <a:r>
              <a:rPr lang="en-US" dirty="0"/>
              <a:t>Drill Rig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20" y="1812136"/>
            <a:ext cx="4024756" cy="4737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85" y="895559"/>
            <a:ext cx="4633179" cy="51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1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The Equipment &amp; Tools -</a:t>
            </a:r>
            <a:br>
              <a:rPr lang="en-US" sz="3200" dirty="0"/>
            </a:br>
            <a:r>
              <a:rPr lang="en-US" dirty="0"/>
              <a:t>The Platforms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03" y="1870989"/>
            <a:ext cx="4378274" cy="45361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309" y="613186"/>
            <a:ext cx="4709609" cy="467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2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Introduction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257198"/>
              </p:ext>
            </p:extLst>
          </p:nvPr>
        </p:nvGraphicFramePr>
        <p:xfrm>
          <a:off x="7890316" y="302628"/>
          <a:ext cx="3932337" cy="4948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name="Acrobat Document" r:id="rId4" imgW="5552998" imgH="7286384" progId="AcroExch.Document.7">
                  <p:embed/>
                </p:oleObj>
              </mc:Choice>
              <mc:Fallback>
                <p:oleObj name="Acrobat Document" r:id="rId4" imgW="5552998" imgH="7286384" progId="AcroExch.Document.7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90316" y="302628"/>
                        <a:ext cx="3932337" cy="4948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739" y="3588015"/>
            <a:ext cx="5984249" cy="3051966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dirty="0"/>
              <a:t>OB Pier Presentation -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044255" y="1347355"/>
            <a:ext cx="3800712" cy="2731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3600" dirty="0"/>
              <a:t>Introduction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3600" dirty="0"/>
              <a:t>Engineering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3600" dirty="0"/>
              <a:t>Construction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45138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The Equipment &amp; Tools -</a:t>
            </a:r>
            <a:br>
              <a:rPr lang="en-US" sz="3200" dirty="0"/>
            </a:br>
            <a:r>
              <a:rPr lang="en-US" sz="4000" dirty="0"/>
              <a:t>Hoppers, </a:t>
            </a:r>
            <a:r>
              <a:rPr lang="en-US" sz="4000" dirty="0" err="1"/>
              <a:t>Tremmie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/>
              <a:t>Work Platform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48" y="232778"/>
            <a:ext cx="5117561" cy="6042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91" y="1840317"/>
            <a:ext cx="5509277" cy="479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33255 -0.074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28" y="-37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15807 0.06551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4" y="326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8713722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The Equipment &amp; Tools -</a:t>
            </a:r>
            <a:br>
              <a:rPr lang="en-US" sz="3200" dirty="0"/>
            </a:br>
            <a:r>
              <a:rPr lang="en-US" dirty="0"/>
              <a:t>Hydraulic Transfer Racks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675" y="1463024"/>
            <a:ext cx="4762238" cy="48785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74" y="1828768"/>
            <a:ext cx="4674970" cy="47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2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25157 -0.1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-50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4.375E-6 2.96296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8713722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The Equipment &amp; Tools -</a:t>
            </a:r>
            <a:br>
              <a:rPr lang="en-US" sz="3200" dirty="0"/>
            </a:br>
            <a:r>
              <a:rPr lang="en-US" dirty="0"/>
              <a:t>Trailer Dollies &amp; Tractor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801" y="2054695"/>
            <a:ext cx="4337851" cy="4437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14" y="1463024"/>
            <a:ext cx="4739490" cy="472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71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8713722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Construction – </a:t>
            </a:r>
            <a:br>
              <a:rPr lang="en-US" sz="3200" dirty="0"/>
            </a:br>
            <a:r>
              <a:rPr lang="en-US" dirty="0"/>
              <a:t>Starting at the beach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3" y="1807285"/>
            <a:ext cx="3634843" cy="3668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826" y="441064"/>
            <a:ext cx="4467296" cy="4523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23" y="2422017"/>
            <a:ext cx="4199382" cy="42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66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466" y="629849"/>
            <a:ext cx="4214764" cy="41793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8713722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Construction – </a:t>
            </a:r>
            <a:br>
              <a:rPr lang="en-US" sz="3200" dirty="0"/>
            </a:br>
            <a:r>
              <a:rPr lang="en-US" dirty="0"/>
              <a:t>Starting at the beach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79" y="1711395"/>
            <a:ext cx="3948606" cy="3979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11" y="2571078"/>
            <a:ext cx="4085551" cy="406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2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25807 0.1541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77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8713722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Construction – </a:t>
            </a:r>
            <a:br>
              <a:rPr lang="en-US" sz="3200" dirty="0"/>
            </a:br>
            <a:r>
              <a:rPr lang="en-US" dirty="0"/>
              <a:t>Starting at the beach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72" y="1916666"/>
            <a:ext cx="4398090" cy="43999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398" y="232778"/>
            <a:ext cx="4513864" cy="451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8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23594 0.15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7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8713722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Construction – </a:t>
            </a:r>
            <a:br>
              <a:rPr lang="en-US" sz="3200" dirty="0"/>
            </a:br>
            <a:r>
              <a:rPr lang="en-US" i="1" dirty="0"/>
              <a:t>Picking up</a:t>
            </a:r>
            <a:r>
              <a:rPr lang="en-US" dirty="0"/>
              <a:t> (the pace)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83" y="2806834"/>
            <a:ext cx="3723073" cy="38331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39" y="1667420"/>
            <a:ext cx="4078739" cy="4037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635" y="123699"/>
            <a:ext cx="3701584" cy="36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2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29635 0.2541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127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8713722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Construction – </a:t>
            </a:r>
            <a:br>
              <a:rPr lang="en-US" sz="3200" dirty="0"/>
            </a:br>
            <a:r>
              <a:rPr lang="en-US" i="1" dirty="0"/>
              <a:t>All hands </a:t>
            </a:r>
            <a:r>
              <a:rPr lang="en-US" dirty="0"/>
              <a:t>(and equipment) </a:t>
            </a:r>
            <a:r>
              <a:rPr lang="en-US" i="1" dirty="0"/>
              <a:t>on deck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53" y="1853432"/>
            <a:ext cx="4571011" cy="4601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04" y="1463024"/>
            <a:ext cx="5008756" cy="500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88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34" y="2761848"/>
            <a:ext cx="3838893" cy="38781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8713722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Construction – </a:t>
            </a:r>
            <a:br>
              <a:rPr lang="en-US" sz="3200" dirty="0"/>
            </a:br>
            <a:r>
              <a:rPr lang="en-US" i="1" dirty="0"/>
              <a:t>The Guys On the front lines -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60" y="2680134"/>
            <a:ext cx="3875526" cy="39598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33" y="1558341"/>
            <a:ext cx="4222570" cy="434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31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8713722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Construction – </a:t>
            </a:r>
            <a:br>
              <a:rPr lang="en-US" sz="3200" dirty="0"/>
            </a:br>
            <a:r>
              <a:rPr lang="en-US" i="1" dirty="0"/>
              <a:t>The Guys On the front lines -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553" y="1463024"/>
            <a:ext cx="6025744" cy="4805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35" y="1972665"/>
            <a:ext cx="5877993" cy="46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54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16" y="1375493"/>
            <a:ext cx="4793644" cy="32362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Introduction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dirty="0"/>
              <a:t>How OB Pier Came to be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74" y="2993639"/>
            <a:ext cx="4668491" cy="3515713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8475756"/>
              </p:ext>
            </p:extLst>
          </p:nvPr>
        </p:nvGraphicFramePr>
        <p:xfrm>
          <a:off x="1973113" y="2872790"/>
          <a:ext cx="2593472" cy="3478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Acrobat Document" r:id="rId6" imgW="5362531" imgH="7191101" progId="AcroExch.Document.7">
                  <p:embed/>
                </p:oleObj>
              </mc:Choice>
              <mc:Fallback>
                <p:oleObj name="Acrobat Document" r:id="rId6" imgW="5362531" imgH="7191101" progId="AcroExch.Document.7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73113" y="2872790"/>
                        <a:ext cx="2593472" cy="3478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3848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8713722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Construction – </a:t>
            </a:r>
            <a:br>
              <a:rPr lang="en-US" sz="3200" dirty="0"/>
            </a:br>
            <a:r>
              <a:rPr lang="en-US" i="1" dirty="0"/>
              <a:t>All decked out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51" y="232778"/>
            <a:ext cx="5814881" cy="3852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62" y="1773963"/>
            <a:ext cx="4768698" cy="486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28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8713722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Construction – </a:t>
            </a:r>
            <a:br>
              <a:rPr lang="en-US" sz="3200" dirty="0"/>
            </a:br>
            <a:r>
              <a:rPr lang="en-US" i="1" dirty="0"/>
              <a:t>All decked out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09" y="1558341"/>
            <a:ext cx="4353832" cy="34341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325" y="2513452"/>
            <a:ext cx="4077361" cy="4126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8" y="2513452"/>
            <a:ext cx="4067923" cy="412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5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8713722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Construction – </a:t>
            </a:r>
            <a:br>
              <a:rPr lang="en-US" sz="3200" dirty="0"/>
            </a:br>
            <a:r>
              <a:rPr lang="en-US" i="1" dirty="0"/>
              <a:t>All decked out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675" y="2859825"/>
            <a:ext cx="5148965" cy="37960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94" y="209761"/>
            <a:ext cx="5037834" cy="34820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29" y="1731836"/>
            <a:ext cx="5889584" cy="373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17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Construction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8713722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Construction – </a:t>
            </a:r>
            <a:br>
              <a:rPr lang="en-US" sz="3200" dirty="0"/>
            </a:br>
            <a:r>
              <a:rPr lang="en-US" i="1" dirty="0"/>
              <a:t>Completed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11" y="3156918"/>
            <a:ext cx="6285527" cy="34830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30" y="209760"/>
            <a:ext cx="5889993" cy="392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61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End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graphicFrame>
        <p:nvGraphicFramePr>
          <p:cNvPr id="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899438"/>
              </p:ext>
            </p:extLst>
          </p:nvPr>
        </p:nvGraphicFramePr>
        <p:xfrm>
          <a:off x="7687026" y="678056"/>
          <a:ext cx="4183697" cy="5593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Acrobat Document" r:id="rId4" imgW="5286073" imgH="7067437" progId="AcroExch.Document.7">
                  <p:embed/>
                </p:oleObj>
              </mc:Choice>
              <mc:Fallback>
                <p:oleObj name="Acrobat Document" r:id="rId4" imgW="5286073" imgH="7067437" progId="AcroExch.Document.7">
                  <p:embed/>
                  <p:pic>
                    <p:nvPicPr>
                      <p:cNvPr id="4" name="Content Placeholder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87026" y="678056"/>
                        <a:ext cx="4183697" cy="5593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Thank you! </a:t>
            </a:r>
            <a:br>
              <a:rPr lang="en-US" dirty="0"/>
            </a:br>
            <a:r>
              <a:rPr lang="en-US" sz="3200" i="1" dirty="0"/>
              <a:t> (OB rocks!)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01" y="328097"/>
            <a:ext cx="2466975" cy="184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7748" y="2128084"/>
            <a:ext cx="644792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>
                <a:solidFill>
                  <a:srgbClr val="FFFF00"/>
                </a:solidFill>
              </a:rPr>
              <a:t>Birthday Wishes All Around!</a:t>
            </a:r>
          </a:p>
          <a:p>
            <a:pPr>
              <a:spcAft>
                <a:spcPts val="1800"/>
              </a:spcAft>
            </a:pPr>
            <a:r>
              <a:rPr lang="en-US" sz="2800" i="1" dirty="0">
                <a:solidFill>
                  <a:srgbClr val="00B0F0"/>
                </a:solidFill>
              </a:rPr>
              <a:t>OB Pier turns 50; Leonard Teyssier turns 89</a:t>
            </a:r>
          </a:p>
          <a:p>
            <a:pPr>
              <a:spcAft>
                <a:spcPts val="1800"/>
              </a:spcAft>
            </a:pPr>
            <a:r>
              <a:rPr lang="en-US" sz="3200" dirty="0"/>
              <a:t>Special Thanks to: 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000" dirty="0"/>
              <a:t>Ocean Beach Historical Society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	Ocean Beach MainStreet Association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	Moffatt &amp; Nichol, Consulting Engineers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	Craig Deutsch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	Leonard Teyssier </a:t>
            </a:r>
            <a:r>
              <a:rPr lang="en-US" sz="2000" i="1" dirty="0"/>
              <a:t>and</a:t>
            </a:r>
            <a:r>
              <a:rPr lang="en-US" sz="2000" dirty="0"/>
              <a:t> Teyssier &amp; Teyssier, Inc.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5028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Engineering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dirty="0"/>
              <a:t>Plan Overview - </a:t>
            </a: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70" y="141604"/>
            <a:ext cx="6081753" cy="3602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66" y="2722320"/>
            <a:ext cx="5851212" cy="376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20899 -0.170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85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65000" y="1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Engineering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dirty="0"/>
              <a:t>Shore &amp; Pier</a:t>
            </a:r>
            <a:br>
              <a:rPr lang="en-US" dirty="0"/>
            </a:br>
            <a:r>
              <a:rPr lang="en-US" dirty="0"/>
              <a:t>Profiles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71" y="209760"/>
            <a:ext cx="5718189" cy="35487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00" y="2794934"/>
            <a:ext cx="5627527" cy="3516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61" y="3842748"/>
            <a:ext cx="4124299" cy="28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26068 -0.2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-10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65000" y="1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-0.1401 0.1759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879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65000" y="1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Engineering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dirty="0"/>
              <a:t>Pier</a:t>
            </a:r>
            <a:br>
              <a:rPr lang="en-US" dirty="0"/>
            </a:br>
            <a:r>
              <a:rPr lang="en-US" dirty="0"/>
              <a:t>Cross - Section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56" y="333497"/>
            <a:ext cx="4511269" cy="62018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82" y="1801088"/>
            <a:ext cx="2993572" cy="473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7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48711 -0.098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-49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Engineering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dirty="0"/>
              <a:t>Structural Material -</a:t>
            </a:r>
            <a:br>
              <a:rPr lang="en-US" dirty="0"/>
            </a:br>
            <a:r>
              <a:rPr lang="en-US" dirty="0"/>
              <a:t>Prestressed Concrete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56" y="1581360"/>
            <a:ext cx="6938591" cy="497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0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91667E-6 1.48148E-6 L 0.06354 -0.092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Engineering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dirty="0"/>
              <a:t>Hammerhead</a:t>
            </a:r>
            <a:br>
              <a:rPr lang="en-US" dirty="0"/>
            </a:br>
            <a:r>
              <a:rPr lang="en-US" dirty="0"/>
              <a:t> Pile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13" y="2042937"/>
            <a:ext cx="4755947" cy="392234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62" y="2042937"/>
            <a:ext cx="5000287" cy="389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6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21875 -0.081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4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65000" y="1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23672 -0.108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-54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5000" y="15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 rot="16200000">
            <a:off x="-1924047" y="3852522"/>
            <a:ext cx="492858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cap="small" spc="8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Engineering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899" y="209760"/>
            <a:ext cx="2020824" cy="1371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1" y="328097"/>
            <a:ext cx="1793081" cy="1134927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82814" y="232778"/>
            <a:ext cx="6318380" cy="1325563"/>
          </a:xfrm>
        </p:spPr>
        <p:txBody>
          <a:bodyPr>
            <a:normAutofit/>
          </a:bodyPr>
          <a:lstStyle/>
          <a:p>
            <a:r>
              <a:rPr lang="en-US" dirty="0"/>
              <a:t>Hammerhead</a:t>
            </a:r>
            <a:br>
              <a:rPr lang="en-US" dirty="0"/>
            </a:br>
            <a:r>
              <a:rPr lang="en-US" dirty="0"/>
              <a:t> Pile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9" y="1711395"/>
            <a:ext cx="3748597" cy="38083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98" y="209760"/>
            <a:ext cx="3593367" cy="3605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202" y="2146974"/>
            <a:ext cx="4220510" cy="426254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291486" y="712473"/>
            <a:ext cx="1574971" cy="12070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1133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24518 -0.0164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3" y="-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2.70833E-6 -1.48148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9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58000" y="58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28594 0.193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965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5996</TotalTime>
  <Words>231</Words>
  <Application>Microsoft Office PowerPoint</Application>
  <PresentationFormat>Widescreen</PresentationFormat>
  <Paragraphs>88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Acrobat Document</vt:lpstr>
      <vt:lpstr>The Making of The Ocean Beach Fishing Pier</vt:lpstr>
      <vt:lpstr>OB Pier Presentation - </vt:lpstr>
      <vt:lpstr>How OB Pier Came to be </vt:lpstr>
      <vt:lpstr>Plan Overview - </vt:lpstr>
      <vt:lpstr>Shore &amp; Pier Profiles </vt:lpstr>
      <vt:lpstr>Pier Cross - Section</vt:lpstr>
      <vt:lpstr>Structural Material - Prestressed Concrete</vt:lpstr>
      <vt:lpstr>Hammerhead  Pile </vt:lpstr>
      <vt:lpstr>Hammerhead  Pile </vt:lpstr>
      <vt:lpstr>Pier  Deck</vt:lpstr>
      <vt:lpstr>Construction Overview</vt:lpstr>
      <vt:lpstr>Construction –  Alignment and Tolerances</vt:lpstr>
      <vt:lpstr>The Contractor</vt:lpstr>
      <vt:lpstr>The Crew</vt:lpstr>
      <vt:lpstr>The Equipment, Tools  &amp; Construction Sequencing</vt:lpstr>
      <vt:lpstr>The Equipment &amp; Tools - The Crane</vt:lpstr>
      <vt:lpstr>The Equipment &amp; Tools - Drill Rig</vt:lpstr>
      <vt:lpstr>The Equipment &amp; Tools - Drill Rig</vt:lpstr>
      <vt:lpstr>The Equipment &amp; Tools - The Platforms</vt:lpstr>
      <vt:lpstr>The Equipment &amp; Tools - Hoppers, Tremmie,  Work Platform</vt:lpstr>
      <vt:lpstr>The Equipment &amp; Tools - Hydraulic Transfer Racks </vt:lpstr>
      <vt:lpstr>The Equipment &amp; Tools - Trailer Dollies &amp; Tractor</vt:lpstr>
      <vt:lpstr>Construction –  Starting at the beach</vt:lpstr>
      <vt:lpstr>Construction –  Starting at the beach</vt:lpstr>
      <vt:lpstr>Construction –  Starting at the beach</vt:lpstr>
      <vt:lpstr>Construction –  Picking up (the pace)</vt:lpstr>
      <vt:lpstr>Construction –  All hands (and equipment) on deck</vt:lpstr>
      <vt:lpstr>Construction –  The Guys On the front lines - </vt:lpstr>
      <vt:lpstr>Construction –  The Guys On the front lines - </vt:lpstr>
      <vt:lpstr>Construction –  All decked out</vt:lpstr>
      <vt:lpstr>Construction –  All decked out</vt:lpstr>
      <vt:lpstr>Construction –  All decked out</vt:lpstr>
      <vt:lpstr>Construction –  Completed</vt:lpstr>
      <vt:lpstr>Thank you!   (OB rocks!)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Ralph Teyssier</dc:creator>
  <cp:lastModifiedBy>Ralph Teyssier</cp:lastModifiedBy>
  <cp:revision>170</cp:revision>
  <cp:lastPrinted>2016-07-21T17:10:10Z</cp:lastPrinted>
  <dcterms:created xsi:type="dcterms:W3CDTF">2016-07-16T22:44:41Z</dcterms:created>
  <dcterms:modified xsi:type="dcterms:W3CDTF">2016-07-24T15:42:17Z</dcterms:modified>
</cp:coreProperties>
</file>